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27432000" cy="18288000"/>
  <p:notesSz cx="6858000" cy="9144000"/>
  <p:defaultTextStyle>
    <a:defPPr>
      <a:defRPr lang="en-US"/>
    </a:defPPr>
    <a:lvl1pPr marL="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1pPr>
    <a:lvl2pPr marL="109728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2pPr>
    <a:lvl3pPr marL="219456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3pPr>
    <a:lvl4pPr marL="329184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4pPr>
    <a:lvl5pPr marL="438912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5pPr>
    <a:lvl6pPr marL="548640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6pPr>
    <a:lvl7pPr marL="658368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7pPr>
    <a:lvl8pPr marL="768096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8pPr>
    <a:lvl9pPr marL="8778240" algn="l" defTabSz="2194560" rtl="0" eaLnBrk="1" latinLnBrk="0" hangingPunct="1">
      <a:defRPr sz="43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86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00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>
        <p:scale>
          <a:sx n="24" d="100"/>
          <a:sy n="24" d="100"/>
        </p:scale>
        <p:origin x="1140" y="108"/>
      </p:cViewPr>
      <p:guideLst>
        <p:guide orient="horz" pos="5760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FAA78-4AD3-9143-896C-A7F04C4E2CEE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CFB51-D170-9B45-8C5B-41E7DB513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47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109728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219456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329184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438912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548640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658368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768096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8778240" algn="l" defTabSz="219456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CCFB51-D170-9B45-8C5B-41E7DB5139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55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2992968"/>
            <a:ext cx="23317200" cy="6366933"/>
          </a:xfrm>
        </p:spPr>
        <p:txBody>
          <a:bodyPr anchor="b"/>
          <a:lstStyle>
            <a:lvl1pPr algn="ctr">
              <a:defRPr sz="1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9605435"/>
            <a:ext cx="20574000" cy="4415365"/>
          </a:xfrm>
        </p:spPr>
        <p:txBody>
          <a:bodyPr/>
          <a:lstStyle>
            <a:lvl1pPr marL="0" indent="0" algn="ctr">
              <a:buNone/>
              <a:defRPr sz="6400"/>
            </a:lvl1pPr>
            <a:lvl2pPr marL="1219215" indent="0" algn="ctr">
              <a:buNone/>
              <a:defRPr sz="5333"/>
            </a:lvl2pPr>
            <a:lvl3pPr marL="2438430" indent="0" algn="ctr">
              <a:buNone/>
              <a:defRPr sz="4800"/>
            </a:lvl3pPr>
            <a:lvl4pPr marL="3657646" indent="0" algn="ctr">
              <a:buNone/>
              <a:defRPr sz="4267"/>
            </a:lvl4pPr>
            <a:lvl5pPr marL="4876861" indent="0" algn="ctr">
              <a:buNone/>
              <a:defRPr sz="4267"/>
            </a:lvl5pPr>
            <a:lvl6pPr marL="6096076" indent="0" algn="ctr">
              <a:buNone/>
              <a:defRPr sz="4267"/>
            </a:lvl6pPr>
            <a:lvl7pPr marL="7315291" indent="0" algn="ctr">
              <a:buNone/>
              <a:defRPr sz="4267"/>
            </a:lvl7pPr>
            <a:lvl8pPr marL="8534507" indent="0" algn="ctr">
              <a:buNone/>
              <a:defRPr sz="4267"/>
            </a:lvl8pPr>
            <a:lvl9pPr marL="9753722" indent="0" algn="ctr">
              <a:buNone/>
              <a:defRPr sz="426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973667"/>
            <a:ext cx="5915025" cy="154982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973667"/>
            <a:ext cx="17402175" cy="1549823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4559305"/>
            <a:ext cx="23660100" cy="7607299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12238572"/>
            <a:ext cx="23660100" cy="4000499"/>
          </a:xfrm>
        </p:spPr>
        <p:txBody>
          <a:bodyPr/>
          <a:lstStyle>
            <a:lvl1pPr marL="0" indent="0">
              <a:buNone/>
              <a:defRPr sz="6400">
                <a:solidFill>
                  <a:schemeClr val="tx1"/>
                </a:solidFill>
              </a:defRPr>
            </a:lvl1pPr>
            <a:lvl2pPr marL="1219215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2pPr>
            <a:lvl3pPr marL="243843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3pPr>
            <a:lvl4pPr marL="365764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4pPr>
            <a:lvl5pPr marL="487686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5pPr>
            <a:lvl6pPr marL="609607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6pPr>
            <a:lvl7pPr marL="731529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7pPr>
            <a:lvl8pPr marL="8534507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8pPr>
            <a:lvl9pPr marL="9753722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4868333"/>
            <a:ext cx="116586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4868333"/>
            <a:ext cx="116586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973671"/>
            <a:ext cx="23660100" cy="3534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4483101"/>
            <a:ext cx="11605020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6680200"/>
            <a:ext cx="11605020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4483101"/>
            <a:ext cx="11662173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6680200"/>
            <a:ext cx="11662173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2633138"/>
            <a:ext cx="13887450" cy="12996333"/>
          </a:xfrm>
        </p:spPr>
        <p:txBody>
          <a:bodyPr/>
          <a:lstStyle>
            <a:lvl1pPr>
              <a:defRPr sz="8533"/>
            </a:lvl1pPr>
            <a:lvl2pPr>
              <a:defRPr sz="7467"/>
            </a:lvl2pPr>
            <a:lvl3pPr>
              <a:defRPr sz="6400"/>
            </a:lvl3pPr>
            <a:lvl4pPr>
              <a:defRPr sz="5333"/>
            </a:lvl4pPr>
            <a:lvl5pPr>
              <a:defRPr sz="5333"/>
            </a:lvl5pPr>
            <a:lvl6pPr>
              <a:defRPr sz="5333"/>
            </a:lvl6pPr>
            <a:lvl7pPr>
              <a:defRPr sz="5333"/>
            </a:lvl7pPr>
            <a:lvl8pPr>
              <a:defRPr sz="5333"/>
            </a:lvl8pPr>
            <a:lvl9pPr>
              <a:defRPr sz="5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2633138"/>
            <a:ext cx="13887450" cy="12996333"/>
          </a:xfrm>
        </p:spPr>
        <p:txBody>
          <a:bodyPr anchor="t"/>
          <a:lstStyle>
            <a:lvl1pPr marL="0" indent="0">
              <a:buNone/>
              <a:defRPr sz="8533"/>
            </a:lvl1pPr>
            <a:lvl2pPr marL="1219215" indent="0">
              <a:buNone/>
              <a:defRPr sz="7467"/>
            </a:lvl2pPr>
            <a:lvl3pPr marL="2438430" indent="0">
              <a:buNone/>
              <a:defRPr sz="6400"/>
            </a:lvl3pPr>
            <a:lvl4pPr marL="3657646" indent="0">
              <a:buNone/>
              <a:defRPr sz="5333"/>
            </a:lvl4pPr>
            <a:lvl5pPr marL="4876861" indent="0">
              <a:buNone/>
              <a:defRPr sz="5333"/>
            </a:lvl5pPr>
            <a:lvl6pPr marL="6096076" indent="0">
              <a:buNone/>
              <a:defRPr sz="5333"/>
            </a:lvl6pPr>
            <a:lvl7pPr marL="7315291" indent="0">
              <a:buNone/>
              <a:defRPr sz="5333"/>
            </a:lvl7pPr>
            <a:lvl8pPr marL="8534507" indent="0">
              <a:buNone/>
              <a:defRPr sz="5333"/>
            </a:lvl8pPr>
            <a:lvl9pPr marL="9753722" indent="0">
              <a:buNone/>
              <a:defRPr sz="5333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973671"/>
            <a:ext cx="236601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4868333"/>
            <a:ext cx="236601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2A631-C274-0549-9752-2623FF110EB4}" type="datetimeFigureOut">
              <a:rPr lang="en-US" smtClean="0"/>
              <a:t>12/3/2017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16950271"/>
            <a:ext cx="92583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6A2C3-B8D1-0440-906F-FC7815086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586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38430" rtl="0" eaLnBrk="1" latinLnBrk="0" hangingPunct="1">
        <a:lnSpc>
          <a:spcPct val="90000"/>
        </a:lnSpc>
        <a:spcBef>
          <a:spcPct val="0"/>
        </a:spcBef>
        <a:buNone/>
        <a:defRPr sz="1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08" indent="-609608" algn="l" defTabSz="243843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7467" kern="1200">
          <a:solidFill>
            <a:schemeClr val="tx1"/>
          </a:solidFill>
          <a:latin typeface="+mn-lt"/>
          <a:ea typeface="+mn-ea"/>
          <a:cs typeface="+mn-cs"/>
        </a:defRPr>
      </a:lvl1pPr>
      <a:lvl2pPr marL="182882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038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25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6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68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89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11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330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3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4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86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07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29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507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722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3200" y="885372"/>
            <a:ext cx="21945600" cy="1938992"/>
          </a:xfrm>
          <a:prstGeom prst="rect">
            <a:avLst/>
          </a:prstGeom>
          <a:noFill/>
        </p:spPr>
        <p:txBody>
          <a:bodyPr wrap="square" lIns="182880" rIns="182880" rtlCol="0" anchor="t" anchorCtr="1">
            <a:spAutoFit/>
          </a:bodyPr>
          <a:lstStyle/>
          <a:p>
            <a:pPr algn="ctr"/>
            <a:r>
              <a:rPr lang="en-US" sz="7200" b="1" dirty="0" smtClean="0">
                <a:latin typeface="Times" charset="0"/>
                <a:ea typeface="Times" charset="0"/>
                <a:cs typeface="Times" charset="0"/>
              </a:rPr>
              <a:t>Ingredients to Recipes: CSP Generated Instructions</a:t>
            </a:r>
          </a:p>
          <a:p>
            <a:pPr algn="ctr"/>
            <a:r>
              <a:rPr lang="en-US" sz="4800" dirty="0" smtClean="0">
                <a:latin typeface="Times" charset="0"/>
                <a:ea typeface="Times" charset="0"/>
                <a:cs typeface="Times" charset="0"/>
              </a:rPr>
              <a:t>Kaylee </a:t>
            </a:r>
            <a:r>
              <a:rPr lang="en-US" sz="4800" dirty="0" err="1" smtClean="0">
                <a:latin typeface="Times" charset="0"/>
                <a:ea typeface="Times" charset="0"/>
                <a:cs typeface="Times" charset="0"/>
              </a:rPr>
              <a:t>Bement</a:t>
            </a:r>
            <a:r>
              <a:rPr lang="en-US" sz="4800" dirty="0" smtClean="0">
                <a:latin typeface="Times" charset="0"/>
                <a:ea typeface="Times" charset="0"/>
                <a:cs typeface="Times" charset="0"/>
              </a:rPr>
              <a:t>, Henry Lin, Nikki Taylor</a:t>
            </a:r>
            <a:endParaRPr lang="en-US" sz="4800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74400" y="274320"/>
            <a:ext cx="3291840" cy="329184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" y="274320"/>
            <a:ext cx="3291840" cy="329184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457200" y="3657600"/>
            <a:ext cx="26517600" cy="0"/>
          </a:xfrm>
          <a:prstGeom prst="line">
            <a:avLst/>
          </a:prstGeom>
          <a:ln w="73025">
            <a:solidFill>
              <a:srgbClr val="C00000"/>
            </a:solidFill>
          </a:ln>
          <a:effectLst>
            <a:glow>
              <a:schemeClr val="accent1"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57200" y="402083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Introduction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7201" y="4777961"/>
            <a:ext cx="8229600" cy="2677656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Problem: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 set of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ingredients -&gt;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get ordered set of instructions for a recipe using those ingredients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 format: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&lt;action&gt; &lt;ingredient&gt; &lt;action qualifier&gt;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cook pasta for 10 minutes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70647" y="7828514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Dataset and Methods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70647" y="8585644"/>
            <a:ext cx="8229600" cy="9140964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Epicurious Recipes from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containing 20,050 recipes</a:t>
            </a: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CSP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reference the last 3 variables as “qualifiers”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Factors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-Each instruction number contains unique ingredient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-Each ingredient has an action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ingredient-verb pairs from dataset</a:t>
            </a: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-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ingredient order in dataset recipes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-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verb order in dataset recipes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-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Weighted qualifier-action pairs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601200" y="402083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Methods and Results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8745199" y="402083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Discussion and Conclusion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601200" y="4804855"/>
            <a:ext cx="8229600" cy="13018949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Search Methods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First attempt: Backtracking</a:t>
            </a:r>
          </a:p>
          <a:p>
            <a:pPr marL="155448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~3 mill operations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 2 ingredients</a:t>
            </a:r>
          </a:p>
          <a:p>
            <a:pPr marL="155448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Adding MCV + AC-3 decreased # of operations, but couldn’t operate on &gt; 3 ingredients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Second attempt: Beam Search</a:t>
            </a:r>
          </a:p>
          <a:p>
            <a:pPr marL="155448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27 operations for 2 ingredients</a:t>
            </a: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Score vs Baseline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[graph here]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Ingredients:</a:t>
            </a:r>
          </a:p>
          <a:p>
            <a:pPr marL="155448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bananas, butter, sugar, flour, salt, egg, baking soda, chocolate chips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Recipe: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mix flour in bowl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season salt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heat sugar in skillet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 butter to bowl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stir bananas in bowl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whisk egg in bowl</a:t>
            </a:r>
          </a:p>
          <a:p>
            <a:pPr marL="1611630" lvl="1" indent="-514350">
              <a:buAutoNum type="arabicPeriod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simmer baking soda for 60 minutes</a:t>
            </a:r>
          </a:p>
          <a:p>
            <a:pPr marL="1611630" lvl="1" indent="-514350">
              <a:buAutoNum type="arabicPeriod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chocolate chips in bowl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Score: 10,440.875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8745199" y="4785628"/>
            <a:ext cx="8229600" cy="3108543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our human evaluations, requesting fewer ingredients results in a recipe that makes more sense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Requesting ingredients that are commonly used for a certain action are often paired correctly (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whisk eggs)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Ingredients that are commonly used together for many recipes were more often in a correct order 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8731753" y="8363051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Future Work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731753" y="9120181"/>
            <a:ext cx="8229600" cy="4401205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Extend CSP model to more than just action-ingredient pairs (e.g. action-quantity-ingredient tuples)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 form of exploration vs exploitation to help innovate recipes, mimicking human creativity</a:t>
            </a:r>
          </a:p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Compare runtime and outputs of CSP to other methods such as MDPs or RNNs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Modify ingredient domains to allow for multiple ingredients in each instruction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8745199" y="13938460"/>
            <a:ext cx="8229600" cy="757130"/>
          </a:xfrm>
          <a:prstGeom prst="rect">
            <a:avLst/>
          </a:prstGeom>
          <a:solidFill>
            <a:srgbClr val="9A0009"/>
          </a:solidFill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Times" charset="0"/>
                <a:ea typeface="Times" charset="0"/>
                <a:cs typeface="Times" charset="0"/>
              </a:rPr>
              <a:t>References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8745199" y="14695590"/>
            <a:ext cx="8229600" cy="315471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Chloé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Kiddon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Ganesa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Thandavam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Ponnuraj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Luke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Zettlemoyer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Yejin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Choi. 2015.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Place: Unsupervised Interpretation of Instructional Recipes.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2015 Conference on Empirical Methods in Natural Language Processing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(2015).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DOI:http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://dx.doi.org/10.18653/v1/d15-1114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[2]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Jiwei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Li, Will Monroe,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Tianlin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Shi,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Sébastien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Jean, Alan Ritter, and Dan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Jurafsky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2017. Adversarial Learning for Neural Dialogue Generation. (September 2017).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Sosuke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Amano,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Kiyoharu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Aizawa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Makoto Ogawa. 2015. Food Category Representatives: Extracting Categories from Meal Names in Food Recordings and Recipe Data.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2015 IEEE International Conference on Multimedia Big Data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(2015).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DOI:http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dx.doi.org/10.1109/bigmm.2015.54</a:t>
            </a:r>
          </a:p>
          <a:p>
            <a:endParaRPr lang="en-US" sz="3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7094428"/>
              </p:ext>
            </p:extLst>
          </p:nvPr>
        </p:nvGraphicFramePr>
        <p:xfrm>
          <a:off x="672353" y="10354072"/>
          <a:ext cx="7826188" cy="3755501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697941"/>
                <a:gridCol w="4128247"/>
              </a:tblGrid>
              <a:tr h="345931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Variables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Domain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601717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Requested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ingredient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Instruction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number</a:t>
                      </a:r>
                    </a:p>
                  </a:txBody>
                  <a:tcPr/>
                </a:tc>
              </a:tr>
              <a:tr h="537883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Possible action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Instruction number</a:t>
                      </a:r>
                    </a:p>
                  </a:txBody>
                  <a:tcPr/>
                </a:tc>
              </a:tr>
              <a:tr h="91570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Where to put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ingredient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bowl, skillet, pot, kettle, saucepan,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pan, “”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630816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Cook time (in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minutes)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en-US" sz="2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to 60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522045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Bowl size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small, medium, large, “”</a:t>
                      </a:r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597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</TotalTime>
  <Words>435</Words>
  <Application>Microsoft Office PowerPoint</Application>
  <PresentationFormat>Custom</PresentationFormat>
  <Paragraphs>84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Times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 Lin</dc:creator>
  <cp:lastModifiedBy>Kaylee Bement</cp:lastModifiedBy>
  <cp:revision>19</cp:revision>
  <dcterms:created xsi:type="dcterms:W3CDTF">2017-12-02T22:25:07Z</dcterms:created>
  <dcterms:modified xsi:type="dcterms:W3CDTF">2017-12-03T23:38:03Z</dcterms:modified>
</cp:coreProperties>
</file>

<file path=docProps/thumbnail.jpeg>
</file>